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68" r:id="rId3"/>
    <p:sldId id="269" r:id="rId4"/>
    <p:sldId id="281" r:id="rId5"/>
    <p:sldId id="263" r:id="rId6"/>
    <p:sldId id="265" r:id="rId7"/>
    <p:sldId id="266" r:id="rId8"/>
    <p:sldId id="272" r:id="rId9"/>
    <p:sldId id="282" r:id="rId10"/>
    <p:sldId id="280" r:id="rId11"/>
    <p:sldId id="271" r:id="rId12"/>
    <p:sldId id="274" r:id="rId13"/>
    <p:sldId id="283" r:id="rId14"/>
    <p:sldId id="277" r:id="rId15"/>
    <p:sldId id="275" r:id="rId16"/>
    <p:sldId id="278" r:id="rId17"/>
    <p:sldId id="279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  <p14:sldId id="281"/>
          </p14:sldIdLst>
        </p14:section>
        <p14:section name="MDP" id="{2D9792FD-B791-452E-9E46-BE147AF8CBC4}">
          <p14:sldIdLst>
            <p14:sldId id="263"/>
            <p14:sldId id="265"/>
            <p14:sldId id="266"/>
            <p14:sldId id="272"/>
            <p14:sldId id="282"/>
            <p14:sldId id="280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Goals &amp; Rewards" id="{7015B500-1F04-4D67-8600-E01A87F62130}">
          <p14:sldIdLst>
            <p14:sldId id="274"/>
            <p14:sldId id="283"/>
            <p14:sldId id="277"/>
          </p14:sldIdLst>
        </p14:section>
        <p14:section name="Returns &amp; Episodes" id="{2EADBA49-335F-48C6-BD04-EA996B2F424A}">
          <p14:sldIdLst>
            <p14:sldId id="275"/>
          </p14:sldIdLst>
        </p14:section>
        <p14:section name="Policies &amp; Value Functions" id="{536CB79D-E63F-4F7E-9F84-65DA97B32ECB}">
          <p14:sldIdLst>
            <p14:sldId id="278"/>
            <p14:sldId id="279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ACD"/>
    <a:srgbClr val="F2E5C5"/>
    <a:srgbClr val="F8E9CB"/>
    <a:srgbClr val="F6E7CA"/>
    <a:srgbClr val="F9E9C7"/>
    <a:srgbClr val="FFF1D2"/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2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90.png"/><Relationship Id="rId7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80.png"/><Relationship Id="rId9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B8FBC-1F24-CAA9-05FC-DE49E163EF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556987"/>
            <a:ext cx="1939171" cy="415498"/>
          </a:xfrm>
        </p:spPr>
        <p:txBody>
          <a:bodyPr/>
          <a:lstStyle/>
          <a:p>
            <a:r>
              <a:rPr lang="en-GB" dirty="0"/>
              <a:t>Grid World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C88EAD-788C-08FB-E395-D766BAA98C6B}"/>
              </a:ext>
            </a:extLst>
          </p:cNvPr>
          <p:cNvSpPr/>
          <p:nvPr/>
        </p:nvSpPr>
        <p:spPr>
          <a:xfrm>
            <a:off x="720002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A1A747-0EC9-581A-406C-DFA55DAF109D}"/>
              </a:ext>
            </a:extLst>
          </p:cNvPr>
          <p:cNvSpPr/>
          <p:nvPr/>
        </p:nvSpPr>
        <p:spPr>
          <a:xfrm>
            <a:off x="1554480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DD6055-22E2-85AC-F516-2F58DE35AD34}"/>
              </a:ext>
            </a:extLst>
          </p:cNvPr>
          <p:cNvSpPr/>
          <p:nvPr/>
        </p:nvSpPr>
        <p:spPr>
          <a:xfrm>
            <a:off x="2388958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28CAB6-2C2F-B363-0614-DE3CF14FE8FD}"/>
              </a:ext>
            </a:extLst>
          </p:cNvPr>
          <p:cNvSpPr/>
          <p:nvPr/>
        </p:nvSpPr>
        <p:spPr>
          <a:xfrm>
            <a:off x="3223436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A9C60D-C83B-016D-B37E-FC1A31E01908}"/>
              </a:ext>
            </a:extLst>
          </p:cNvPr>
          <p:cNvSpPr/>
          <p:nvPr/>
        </p:nvSpPr>
        <p:spPr>
          <a:xfrm>
            <a:off x="4057914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645A4D-FD12-662E-98D9-9B0D3B8D7511}"/>
              </a:ext>
            </a:extLst>
          </p:cNvPr>
          <p:cNvSpPr/>
          <p:nvPr/>
        </p:nvSpPr>
        <p:spPr>
          <a:xfrm>
            <a:off x="720002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4B870-BD3C-2EC4-6C29-891F2BBF04F2}"/>
              </a:ext>
            </a:extLst>
          </p:cNvPr>
          <p:cNvSpPr/>
          <p:nvPr/>
        </p:nvSpPr>
        <p:spPr>
          <a:xfrm>
            <a:off x="1554480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C0DCF6-2376-40BC-75D3-13F39EB0564E}"/>
              </a:ext>
            </a:extLst>
          </p:cNvPr>
          <p:cNvSpPr/>
          <p:nvPr/>
        </p:nvSpPr>
        <p:spPr>
          <a:xfrm>
            <a:off x="2388958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F4FAD4F-47F7-FAB4-1907-571B0F21F658}"/>
              </a:ext>
            </a:extLst>
          </p:cNvPr>
          <p:cNvSpPr/>
          <p:nvPr/>
        </p:nvSpPr>
        <p:spPr>
          <a:xfrm>
            <a:off x="3223436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8536AE-AC3A-A2F8-0FBD-A79D7AFA4948}"/>
              </a:ext>
            </a:extLst>
          </p:cNvPr>
          <p:cNvSpPr/>
          <p:nvPr/>
        </p:nvSpPr>
        <p:spPr>
          <a:xfrm>
            <a:off x="4057914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2FB692-0FF0-838D-3039-D595EA75F32A}"/>
              </a:ext>
            </a:extLst>
          </p:cNvPr>
          <p:cNvSpPr/>
          <p:nvPr/>
        </p:nvSpPr>
        <p:spPr>
          <a:xfrm>
            <a:off x="720002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30681A-0B0A-B3EE-E2B1-B568177EF585}"/>
              </a:ext>
            </a:extLst>
          </p:cNvPr>
          <p:cNvSpPr/>
          <p:nvPr/>
        </p:nvSpPr>
        <p:spPr>
          <a:xfrm>
            <a:off x="1554480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C26C8-1B75-493E-4B6B-262B814E2FF8}"/>
              </a:ext>
            </a:extLst>
          </p:cNvPr>
          <p:cNvSpPr/>
          <p:nvPr/>
        </p:nvSpPr>
        <p:spPr>
          <a:xfrm>
            <a:off x="2388958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35813A-F85B-1694-B7DE-DEDD00FF9A75}"/>
              </a:ext>
            </a:extLst>
          </p:cNvPr>
          <p:cNvSpPr/>
          <p:nvPr/>
        </p:nvSpPr>
        <p:spPr>
          <a:xfrm>
            <a:off x="3223436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8C84755-5AD7-2E48-F359-4F65F0293EDC}"/>
              </a:ext>
            </a:extLst>
          </p:cNvPr>
          <p:cNvSpPr/>
          <p:nvPr/>
        </p:nvSpPr>
        <p:spPr>
          <a:xfrm>
            <a:off x="4057914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2F2EDB-6A4C-296A-BC3B-1CD1D18F445A}"/>
              </a:ext>
            </a:extLst>
          </p:cNvPr>
          <p:cNvSpPr/>
          <p:nvPr/>
        </p:nvSpPr>
        <p:spPr>
          <a:xfrm>
            <a:off x="720002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ADEDF0-2F46-EABF-D1A4-F29820B79E32}"/>
              </a:ext>
            </a:extLst>
          </p:cNvPr>
          <p:cNvSpPr/>
          <p:nvPr/>
        </p:nvSpPr>
        <p:spPr>
          <a:xfrm>
            <a:off x="1554480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6D62702-D599-93C9-018E-EDD3D4205513}"/>
              </a:ext>
            </a:extLst>
          </p:cNvPr>
          <p:cNvSpPr/>
          <p:nvPr/>
        </p:nvSpPr>
        <p:spPr>
          <a:xfrm>
            <a:off x="2388958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0BAAA09-D175-2336-5420-5BCFB369F4B4}"/>
              </a:ext>
            </a:extLst>
          </p:cNvPr>
          <p:cNvSpPr/>
          <p:nvPr/>
        </p:nvSpPr>
        <p:spPr>
          <a:xfrm>
            <a:off x="3223436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BDB12-1FE1-835B-7E80-D712246505D7}"/>
              </a:ext>
            </a:extLst>
          </p:cNvPr>
          <p:cNvSpPr/>
          <p:nvPr/>
        </p:nvSpPr>
        <p:spPr>
          <a:xfrm>
            <a:off x="4057914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272394-5591-7E49-5CE6-576B0A8ADC8D}"/>
              </a:ext>
            </a:extLst>
          </p:cNvPr>
          <p:cNvSpPr/>
          <p:nvPr/>
        </p:nvSpPr>
        <p:spPr>
          <a:xfrm>
            <a:off x="720002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8CD5B73-6235-8B7B-1512-9AD4E3A21373}"/>
              </a:ext>
            </a:extLst>
          </p:cNvPr>
          <p:cNvSpPr/>
          <p:nvPr/>
        </p:nvSpPr>
        <p:spPr>
          <a:xfrm>
            <a:off x="1554480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292303E-4950-2DCB-AF3B-169AB83DCE66}"/>
              </a:ext>
            </a:extLst>
          </p:cNvPr>
          <p:cNvSpPr/>
          <p:nvPr/>
        </p:nvSpPr>
        <p:spPr>
          <a:xfrm>
            <a:off x="2388958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285253F-0481-6EB5-B315-6ECA079E2A1B}"/>
              </a:ext>
            </a:extLst>
          </p:cNvPr>
          <p:cNvSpPr/>
          <p:nvPr/>
        </p:nvSpPr>
        <p:spPr>
          <a:xfrm>
            <a:off x="3223436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0A19D9F-1307-CB2F-93E6-704C350FF6F8}"/>
              </a:ext>
            </a:extLst>
          </p:cNvPr>
          <p:cNvSpPr/>
          <p:nvPr/>
        </p:nvSpPr>
        <p:spPr>
          <a:xfrm>
            <a:off x="4057914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17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490336" cy="415498"/>
          </a:xfrm>
        </p:spPr>
        <p:txBody>
          <a:bodyPr/>
          <a:lstStyle/>
          <a:p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A2A19CF-DFF4-E9F7-648D-686C485D0012}"/>
                  </a:ext>
                </a:extLst>
              </p:cNvPr>
              <p:cNvSpPr/>
              <p:nvPr/>
            </p:nvSpPr>
            <p:spPr>
              <a:xfrm>
                <a:off x="0" y="2971800"/>
                <a:ext cx="12192000" cy="914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n-GB" sz="3200" dirty="0">
                          <a:solidFill>
                            <a:srgbClr val="202122"/>
                          </a:solidFill>
                          <a:latin typeface="Arial" panose="020B0604020202020204" pitchFamily="34" charset="0"/>
                        </a:rPr>
                        <m:t>≐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rgbClr val="202122"/>
                          </a:solidFill>
                          <a:latin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rgbClr val="202122"/>
                          </a:solidFill>
                          <a:latin typeface="Arial" panose="020B0604020202020204" pitchFamily="34" charset="0"/>
                        </a:rPr>
                        <m:t>Pr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rgbClr val="202122"/>
                          </a:solidFill>
                          <a:latin typeface="Arial" panose="020B0604020202020204" pitchFamily="34" charset="0"/>
                        </a:rPr>
                        <m:t>{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 −1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 −1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A2A19CF-DFF4-E9F7-648D-686C485D0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71800"/>
                <a:ext cx="121920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34275-45CC-F30A-BAB6-71FC9157A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597" y="3175201"/>
            <a:ext cx="4438817" cy="677108"/>
          </a:xfrm>
        </p:spPr>
        <p:txBody>
          <a:bodyPr/>
          <a:lstStyle/>
          <a:p>
            <a:r>
              <a:rPr lang="en-GB" dirty="0"/>
              <a:t>Goals &amp; Rewards</a:t>
            </a:r>
          </a:p>
        </p:txBody>
      </p:sp>
    </p:spTree>
    <p:extLst>
      <p:ext uri="{BB962C8B-B14F-4D97-AF65-F5344CB8AC3E}">
        <p14:creationId xmlns:p14="http://schemas.microsoft.com/office/powerpoint/2010/main" val="1863084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AFCDC-EE60-95F9-74D3-891E26CD47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22" y="689067"/>
            <a:ext cx="12307907" cy="4765407"/>
          </a:xfrm>
        </p:spPr>
        <p:txBody>
          <a:bodyPr/>
          <a:lstStyle/>
          <a:p>
            <a:r>
              <a:rPr lang="en-GB" dirty="0"/>
              <a:t>EXPLAIN</a:t>
            </a:r>
          </a:p>
          <a:p>
            <a:endParaRPr lang="en-GB" dirty="0"/>
          </a:p>
          <a:p>
            <a:r>
              <a:rPr lang="en-GB" dirty="0"/>
              <a:t>Rewards are NOT the same as returns.</a:t>
            </a:r>
          </a:p>
          <a:p>
            <a:endParaRPr lang="en-GB" dirty="0"/>
          </a:p>
          <a:p>
            <a:r>
              <a:rPr lang="en-GB" dirty="0"/>
              <a:t>The return of a state is the expected return (the value of the state).</a:t>
            </a:r>
          </a:p>
          <a:p>
            <a:endParaRPr lang="en-GB" dirty="0"/>
          </a:p>
          <a:p>
            <a:r>
              <a:rPr lang="en-GB" dirty="0"/>
              <a:t>Rewards say what you want (sit for a treat)</a:t>
            </a:r>
          </a:p>
          <a:p>
            <a:r>
              <a:rPr lang="en-GB" dirty="0"/>
              <a:t>Returns are the Value of a state (if told to lie down (reward), sitting will</a:t>
            </a:r>
          </a:p>
          <a:p>
            <a:r>
              <a:rPr lang="en-GB" dirty="0"/>
              <a:t>	have a higher value (return) than standing (next state gets reward)</a:t>
            </a:r>
          </a:p>
        </p:txBody>
      </p:sp>
    </p:spTree>
    <p:extLst>
      <p:ext uri="{BB962C8B-B14F-4D97-AF65-F5344CB8AC3E}">
        <p14:creationId xmlns:p14="http://schemas.microsoft.com/office/powerpoint/2010/main" val="2059265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/>
              <p:nvPr/>
            </p:nvSpPr>
            <p:spPr>
              <a:xfrm>
                <a:off x="0" y="2905760"/>
                <a:ext cx="12192000" cy="2316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dirty="0">
                          <a:solidFill>
                            <a:srgbClr val="202122"/>
                          </a:solidFill>
                          <a:latin typeface="Arial" panose="020B0604020202020204" pitchFamily="34" charset="0"/>
                        </a:rPr>
                        <m:t>≐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rgbClr val="202122"/>
                          </a:solidFill>
                          <a:latin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+ …= </m:t>
                      </m:r>
                      <m:nary>
                        <m:naryPr>
                          <m:chr m:val="∑"/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b="0" i="1" dirty="0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dirty="0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3200" b="0" i="1" dirty="0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b="0" i="1" dirty="0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dirty="0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3200" b="0" i="1" dirty="0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200" b="0" i="1" dirty="0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dirty="0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3200" b="0" i="1" dirty="0" smtClean="0">
                                  <a:solidFill>
                                    <a:srgbClr val="202122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05760"/>
                <a:ext cx="12192000" cy="23164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1623893" cy="415498"/>
          </a:xfrm>
        </p:spPr>
        <p:txBody>
          <a:bodyPr/>
          <a:lstStyle/>
          <a:p>
            <a:r>
              <a:rPr lang="en-GB" dirty="0"/>
              <a:t>Rewards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99F1830-D0CF-0F9B-31A2-EB50FEEC1CAC}"/>
                  </a:ext>
                </a:extLst>
              </p:cNvPr>
              <p:cNvSpPr/>
              <p:nvPr/>
            </p:nvSpPr>
            <p:spPr>
              <a:xfrm>
                <a:off x="822960" y="3017520"/>
                <a:ext cx="782320" cy="5181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99F1830-D0CF-0F9B-31A2-EB50FEEC1C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3017520"/>
                <a:ext cx="782320" cy="518160"/>
              </a:xfrm>
              <a:prstGeom prst="rect">
                <a:avLst/>
              </a:prstGeom>
              <a:blipFill>
                <a:blip r:embed="rId3"/>
                <a:stretch>
                  <a:fillRect l="-461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374032-8A59-0AE1-560C-B2F44255594F}"/>
                  </a:ext>
                </a:extLst>
              </p:cNvPr>
              <p:cNvSpPr/>
              <p:nvPr/>
            </p:nvSpPr>
            <p:spPr>
              <a:xfrm>
                <a:off x="1704668" y="3017520"/>
                <a:ext cx="782320" cy="5181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374032-8A59-0AE1-560C-B2F442555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668" y="3017520"/>
                <a:ext cx="782320" cy="518160"/>
              </a:xfrm>
              <a:prstGeom prst="rect">
                <a:avLst/>
              </a:prstGeom>
              <a:blipFill>
                <a:blip r:embed="rId4"/>
                <a:stretch>
                  <a:fillRect l="-538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EFFFAA3-ADFB-0025-007A-8CF3B6357F6F}"/>
                  </a:ext>
                </a:extLst>
              </p:cNvPr>
              <p:cNvSpPr/>
              <p:nvPr/>
            </p:nvSpPr>
            <p:spPr>
              <a:xfrm>
                <a:off x="2608908" y="3017520"/>
                <a:ext cx="782320" cy="5181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EFFFAA3-ADFB-0025-007A-8CF3B6357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908" y="3017520"/>
                <a:ext cx="782320" cy="518160"/>
              </a:xfrm>
              <a:prstGeom prst="rect">
                <a:avLst/>
              </a:prstGeom>
              <a:blipFill>
                <a:blip r:embed="rId5"/>
                <a:stretch>
                  <a:fillRect l="-461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34007FD-F9AB-9269-D120-871D828751D0}"/>
                  </a:ext>
                </a:extLst>
              </p:cNvPr>
              <p:cNvSpPr/>
              <p:nvPr/>
            </p:nvSpPr>
            <p:spPr>
              <a:xfrm>
                <a:off x="3513148" y="3017520"/>
                <a:ext cx="782320" cy="5181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34007FD-F9AB-9269-D120-871D82875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148" y="3017520"/>
                <a:ext cx="782320" cy="518160"/>
              </a:xfrm>
              <a:prstGeom prst="rect">
                <a:avLst/>
              </a:prstGeom>
              <a:blipFill>
                <a:blip r:embed="rId6"/>
                <a:stretch>
                  <a:fillRect l="-458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6EC1471-0CF1-3B94-A76A-ABADC5DB7772}"/>
                  </a:ext>
                </a:extLst>
              </p:cNvPr>
              <p:cNvSpPr/>
              <p:nvPr/>
            </p:nvSpPr>
            <p:spPr>
              <a:xfrm>
                <a:off x="4201816" y="3017520"/>
                <a:ext cx="782320" cy="5181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6EC1471-0CF1-3B94-A76A-ABADC5DB77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816" y="3017520"/>
                <a:ext cx="782320" cy="5181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C65687-D2A4-B82C-D072-01A3A32F2E18}"/>
                  </a:ext>
                </a:extLst>
              </p:cNvPr>
              <p:cNvSpPr/>
              <p:nvPr/>
            </p:nvSpPr>
            <p:spPr>
              <a:xfrm>
                <a:off x="0" y="3180080"/>
                <a:ext cx="12192000" cy="1249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dirty="0">
                          <a:solidFill>
                            <a:srgbClr val="202122"/>
                          </a:solidFill>
                          <a:latin typeface="Arial" panose="020B0604020202020204" pitchFamily="34" charset="0"/>
                        </a:rPr>
                        <m:t>≐</m:t>
                      </m:r>
                      <m:r>
                        <m:rPr>
                          <m:nor/>
                        </m:rPr>
                        <a:rPr lang="en-GB" sz="3200" b="0" i="0" dirty="0" smtClean="0">
                          <a:solidFill>
                            <a:srgbClr val="202122"/>
                          </a:solidFill>
                          <a:latin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GB" sz="3200" b="0" i="1" dirty="0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+ …+ </m:t>
                      </m:r>
                      <m:sSub>
                        <m:sSubPr>
                          <m:ctrlP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3200" b="0" i="1" dirty="0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C65687-D2A4-B82C-D072-01A3A32F2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80080"/>
                <a:ext cx="12192000" cy="12496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6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5E-6 -0.25 " pathEditMode="relative" rAng="0" ptsTypes="AA">
                                      <p:cBhvr>
                                        <p:cTn id="31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-3.54167E-6 -0.25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22222E-6 L -2.29167E-6 -0.25 " pathEditMode="relative" rAng="0" ptsTypes="AA">
                                      <p:cBhvr>
                                        <p:cTn id="3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2.70833E-6 -0.25 " pathEditMode="relative" rAng="0" ptsTypes="AA">
                                      <p:cBhvr>
                                        <p:cTn id="3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18773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build="p"/>
      <p:bldP spid="4" grpId="0" animBg="1"/>
      <p:bldP spid="4" grpId="1" animBg="1"/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EB5F3F-2663-53CC-CFB9-261BEFCF0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4416" y="3175201"/>
            <a:ext cx="5059178" cy="677108"/>
          </a:xfrm>
        </p:spPr>
        <p:txBody>
          <a:bodyPr/>
          <a:lstStyle/>
          <a:p>
            <a:r>
              <a:rPr lang="en-GB" dirty="0"/>
              <a:t>Returns &amp; Episodes</a:t>
            </a:r>
          </a:p>
        </p:txBody>
      </p:sp>
    </p:spTree>
    <p:extLst>
      <p:ext uri="{BB962C8B-B14F-4D97-AF65-F5344CB8AC3E}">
        <p14:creationId xmlns:p14="http://schemas.microsoft.com/office/powerpoint/2010/main" val="125971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/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State-value function for policy </a:t>
                </a:r>
                <a14:m>
                  <m:oMath xmlns:m="http://schemas.openxmlformats.org/officeDocument/2006/math">
                    <m:r>
                      <a:rPr lang="en-GB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F70F9-8850-5A20-1444-0E1F31C339DD}"/>
                  </a:ext>
                </a:extLst>
              </p:cNvPr>
              <p:cNvSpPr/>
              <p:nvPr/>
            </p:nvSpPr>
            <p:spPr>
              <a:xfrm>
                <a:off x="40640" y="1234440"/>
                <a:ext cx="191008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F70F9-8850-5A20-1444-0E1F31C33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" y="1234440"/>
                <a:ext cx="1910080" cy="187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763D96-4DA3-55E3-C77B-BF770C28B89D}"/>
                  </a:ext>
                </a:extLst>
              </p:cNvPr>
              <p:cNvSpPr/>
              <p:nvPr/>
            </p:nvSpPr>
            <p:spPr>
              <a:xfrm>
                <a:off x="254000" y="1234440"/>
                <a:ext cx="281432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763D96-4DA3-55E3-C77B-BF770C28B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234440"/>
                <a:ext cx="2814320" cy="1879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E74EA-66D6-5672-4777-011C718D03C7}"/>
                  </a:ext>
                </a:extLst>
              </p:cNvPr>
              <p:cNvSpPr/>
              <p:nvPr/>
            </p:nvSpPr>
            <p:spPr>
              <a:xfrm>
                <a:off x="254000" y="1234440"/>
                <a:ext cx="591312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E74EA-66D6-5672-4777-011C718D0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234440"/>
                <a:ext cx="5913120" cy="1879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ECB40-35CC-1CAF-30BD-E633AF5ACDD4}"/>
                  </a:ext>
                </a:extLst>
              </p:cNvPr>
              <p:cNvSpPr/>
              <p:nvPr/>
            </p:nvSpPr>
            <p:spPr>
              <a:xfrm>
                <a:off x="3972560" y="1234440"/>
                <a:ext cx="847344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]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ECB40-35CC-1CAF-30BD-E633AF5AC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60" y="1234440"/>
                <a:ext cx="8473440" cy="1879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AC59CD-110D-31E2-A655-8638C05BF31F}"/>
                  </a:ext>
                </a:extLst>
              </p:cNvPr>
              <p:cNvSpPr/>
              <p:nvPr/>
            </p:nvSpPr>
            <p:spPr>
              <a:xfrm>
                <a:off x="0" y="3114040"/>
                <a:ext cx="7447280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nary>
                            <m:naryPr>
                              <m:chr m:val="∑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AC59CD-110D-31E2-A655-8638C05BF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4040"/>
                <a:ext cx="7447280" cy="15036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68C44F-4536-BC83-54F6-C102660E7C96}"/>
                  </a:ext>
                </a:extLst>
              </p:cNvPr>
              <p:cNvSpPr/>
              <p:nvPr/>
            </p:nvSpPr>
            <p:spPr>
              <a:xfrm>
                <a:off x="5493756" y="3114040"/>
                <a:ext cx="6698244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𝑎𝑙𝑙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68C44F-4536-BC83-54F6-C102660E7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756" y="3114040"/>
                <a:ext cx="6698244" cy="15036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70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97184-6C6B-9085-5586-791ED6EB22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64017-35A4-7978-507E-530713E877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701932" cy="415498"/>
          </a:xfrm>
        </p:spPr>
        <p:txBody>
          <a:bodyPr/>
          <a:lstStyle/>
          <a:p>
            <a:r>
              <a:rPr lang="en-GB" dirty="0"/>
              <a:t>Include the </a:t>
            </a:r>
            <a:r>
              <a:rPr lang="en-GB"/>
              <a:t>backup diagram here</a:t>
            </a:r>
          </a:p>
        </p:txBody>
      </p:sp>
    </p:spTree>
    <p:extLst>
      <p:ext uri="{BB962C8B-B14F-4D97-AF65-F5344CB8AC3E}">
        <p14:creationId xmlns:p14="http://schemas.microsoft.com/office/powerpoint/2010/main" val="887552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841" y="2619467"/>
            <a:ext cx="8563933" cy="415498"/>
          </a:xfrm>
        </p:spPr>
        <p:txBody>
          <a:bodyPr/>
          <a:lstStyle/>
          <a:p>
            <a:r>
              <a:rPr lang="en-GB" dirty="0"/>
              <a:t>Talk about training dogs (go into great detail here)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A2ED654-0122-A806-3579-2A46634EB252}"/>
              </a:ext>
            </a:extLst>
          </p:cNvPr>
          <p:cNvSpPr txBox="1">
            <a:spLocks/>
          </p:cNvSpPr>
          <p:nvPr/>
        </p:nvSpPr>
        <p:spPr>
          <a:xfrm>
            <a:off x="455841" y="3302062"/>
            <a:ext cx="11143614" cy="3134191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Teach a dog to sit</a:t>
            </a:r>
          </a:p>
          <a:p>
            <a:r>
              <a:rPr lang="en-GB" dirty="0"/>
              <a:t>	- if it sits -&gt; give it a treat | Otherwise no treat</a:t>
            </a:r>
          </a:p>
          <a:p>
            <a:r>
              <a:rPr lang="en-GB" dirty="0"/>
              <a:t>	-&gt; the dog learns that sitting gets it a treat</a:t>
            </a:r>
          </a:p>
          <a:p>
            <a:endParaRPr lang="en-GB" dirty="0"/>
          </a:p>
          <a:p>
            <a:r>
              <a:rPr lang="en-GB" dirty="0"/>
              <a:t>We are going to conceptualises these into a more structured way</a:t>
            </a:r>
          </a:p>
          <a:p>
            <a:r>
              <a:rPr lang="en-GB" dirty="0"/>
              <a:t>Introduce states, actions &amp; rewards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534EA39-EF92-B7A8-2E9C-A4712DBFDFC3}"/>
              </a:ext>
            </a:extLst>
          </p:cNvPr>
          <p:cNvSpPr txBox="1">
            <a:spLocks/>
          </p:cNvSpPr>
          <p:nvPr/>
        </p:nvSpPr>
        <p:spPr>
          <a:xfrm>
            <a:off x="476161" y="485867"/>
            <a:ext cx="9376015" cy="1502976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Inspired be real life (liken it to things they already now)</a:t>
            </a:r>
          </a:p>
          <a:p>
            <a:r>
              <a:rPr lang="en-US" dirty="0"/>
              <a:t> - positive reinforcement</a:t>
            </a:r>
          </a:p>
          <a:p>
            <a:r>
              <a:rPr lang="en-US" dirty="0"/>
              <a:t> - positive reinforcement demo (quick)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BE8F7-2D2F-A811-A0B6-53D7D5CB62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101" y="6023067"/>
            <a:ext cx="11813797" cy="415498"/>
          </a:xfrm>
        </p:spPr>
        <p:txBody>
          <a:bodyPr/>
          <a:lstStyle/>
          <a:p>
            <a:r>
              <a:rPr lang="en-GB" dirty="0"/>
              <a:t>How do all these things (States, Actions &amp; Rewards) link together?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1F42D62-F634-B064-FED3-2048EC6A57D2}"/>
              </a:ext>
            </a:extLst>
          </p:cNvPr>
          <p:cNvSpPr txBox="1">
            <a:spLocks/>
          </p:cNvSpPr>
          <p:nvPr/>
        </p:nvSpPr>
        <p:spPr>
          <a:xfrm>
            <a:off x="53909" y="509062"/>
            <a:ext cx="12084179" cy="3677930"/>
          </a:xfrm>
          <a:prstGeom prst="rect">
            <a:avLst/>
          </a:prstGeom>
        </p:spPr>
        <p:txBody>
          <a:bodyPr wrap="square" lIns="0" tIns="0" rIns="10800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keep abstracting -&gt; introduce Agent &amp; Environment words</a:t>
            </a:r>
          </a:p>
          <a:p>
            <a:r>
              <a:rPr lang="en-US" dirty="0"/>
              <a:t>Give examples (dog is agent, environment is everything else)</a:t>
            </a:r>
          </a:p>
          <a:p>
            <a:endParaRPr lang="en-US" dirty="0"/>
          </a:p>
          <a:p>
            <a:r>
              <a:rPr lang="en-US" dirty="0"/>
              <a:t>Agents interact with the environment.</a:t>
            </a:r>
          </a:p>
          <a:p>
            <a:endParaRPr lang="en-US" dirty="0"/>
          </a:p>
          <a:p>
            <a:r>
              <a:rPr lang="en-US" dirty="0"/>
              <a:t>The agent can be in different states (sitting, standing walking)</a:t>
            </a:r>
          </a:p>
          <a:p>
            <a:r>
              <a:rPr lang="en-US" dirty="0"/>
              <a:t>The agent can take different actions (sit, jump, paw) – in certain states</a:t>
            </a:r>
          </a:p>
        </p:txBody>
      </p:sp>
    </p:spTree>
    <p:extLst>
      <p:ext uri="{BB962C8B-B14F-4D97-AF65-F5344CB8AC3E}">
        <p14:creationId xmlns:p14="http://schemas.microsoft.com/office/powerpoint/2010/main" val="260591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DE0967-65D3-A177-FB80-560BC9026ECD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 flip="none" rotWithShape="1">
            <a:gsLst>
              <a:gs pos="0">
                <a:srgbClr val="F6E7CA"/>
              </a:gs>
              <a:gs pos="100000">
                <a:srgbClr val="F9E9C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5EE7B8-A92F-C170-3114-E1AF52644869}"/>
              </a:ext>
            </a:extLst>
          </p:cNvPr>
          <p:cNvSpPr/>
          <p:nvPr/>
        </p:nvSpPr>
        <p:spPr>
          <a:xfrm>
            <a:off x="1" y="0"/>
            <a:ext cx="3975099" cy="6858000"/>
          </a:xfrm>
          <a:prstGeom prst="rect">
            <a:avLst/>
          </a:prstGeom>
          <a:solidFill>
            <a:srgbClr val="F9E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002" y="1085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</a:t>
            </a:r>
            <a:r>
              <a:rPr lang="en-GB">
                <a:solidFill>
                  <a:schemeClr val="tx1"/>
                </a:solidFill>
              </a:rPr>
              <a:t>eward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C7E4-92BB-0BE9-A8E4-880F8149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42" y="902426"/>
            <a:ext cx="11128097" cy="1790234"/>
          </a:xfrm>
        </p:spPr>
        <p:txBody>
          <a:bodyPr/>
          <a:lstStyle/>
          <a:p>
            <a:r>
              <a:rPr lang="en-GB" dirty="0"/>
              <a:t>Emphasise these things (maybe don’t need to say these things?)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Tabular solution method</a:t>
            </a:r>
          </a:p>
          <a:p>
            <a:r>
              <a:rPr lang="en-GB" dirty="0"/>
              <a:t>FINITE MDP (set of S,A,R have FINITE number of elements)</a:t>
            </a:r>
          </a:p>
        </p:txBody>
      </p:sp>
    </p:spTree>
    <p:extLst>
      <p:ext uri="{BB962C8B-B14F-4D97-AF65-F5344CB8AC3E}">
        <p14:creationId xmlns:p14="http://schemas.microsoft.com/office/powerpoint/2010/main" val="340142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4F268-60C1-A5C4-4680-A56B16B9EE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242" y="546827"/>
            <a:ext cx="12243787" cy="5309146"/>
          </a:xfrm>
        </p:spPr>
        <p:txBody>
          <a:bodyPr/>
          <a:lstStyle/>
          <a:p>
            <a:r>
              <a:rPr lang="en-GB" dirty="0"/>
              <a:t>We can do whatever we want with states (abstract idea)</a:t>
            </a:r>
          </a:p>
          <a:p>
            <a:endParaRPr lang="en-GB" dirty="0"/>
          </a:p>
          <a:p>
            <a:r>
              <a:rPr lang="en-GB" dirty="0"/>
              <a:t>In code example – use Grid World (incredibly common example)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 grid world -&gt; show different how abstract the idea is.</a:t>
            </a:r>
          </a:p>
          <a:p>
            <a:r>
              <a:rPr lang="en-GB" dirty="0"/>
              <a:t>	</a:t>
            </a:r>
            <a:r>
              <a:rPr lang="en-GB" dirty="0" err="1"/>
              <a:t>ie</a:t>
            </a:r>
            <a:r>
              <a:rPr lang="en-GB" dirty="0"/>
              <a:t>. Can move up, down, left, right (maybe diagonal, maybe edges)</a:t>
            </a:r>
          </a:p>
          <a:p>
            <a:endParaRPr lang="en-GB" dirty="0"/>
          </a:p>
          <a:p>
            <a:r>
              <a:rPr lang="en-GB" dirty="0"/>
              <a:t>Talk about being in a state, choosing an action -&gt; moving to another</a:t>
            </a:r>
          </a:p>
          <a:p>
            <a:r>
              <a:rPr lang="en-GB" dirty="0"/>
              <a:t>	state, getting a reward…. Being in a state</a:t>
            </a:r>
            <a:r>
              <a:rPr lang="en-GB"/>
              <a:t>, choosing an action…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1668614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747</TotalTime>
  <Words>508</Words>
  <Application>Microsoft Office PowerPoint</Application>
  <PresentationFormat>Widescreen</PresentationFormat>
  <Paragraphs>92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Cambria Math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47</cp:revision>
  <dcterms:created xsi:type="dcterms:W3CDTF">2023-09-07T08:15:46Z</dcterms:created>
  <dcterms:modified xsi:type="dcterms:W3CDTF">2023-09-27T16:42:34Z</dcterms:modified>
</cp:coreProperties>
</file>